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8" r:id="rId9"/>
    <p:sldId id="263" r:id="rId10"/>
    <p:sldId id="264" r:id="rId11"/>
    <p:sldId id="266" r:id="rId12"/>
    <p:sldId id="267" r:id="rId13"/>
    <p:sldId id="276" r:id="rId14"/>
    <p:sldId id="269" r:id="rId15"/>
    <p:sldId id="277" r:id="rId16"/>
    <p:sldId id="268" r:id="rId17"/>
    <p:sldId id="265" r:id="rId18"/>
    <p:sldId id="270" r:id="rId19"/>
    <p:sldId id="271" r:id="rId20"/>
    <p:sldId id="272" r:id="rId21"/>
    <p:sldId id="273" r:id="rId22"/>
    <p:sldId id="274"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80" autoAdjust="0"/>
    <p:restoredTop sz="86381" autoAdjust="0"/>
  </p:normalViewPr>
  <p:slideViewPr>
    <p:cSldViewPr>
      <p:cViewPr varScale="1">
        <p:scale>
          <a:sx n="83" d="100"/>
          <a:sy n="83" d="100"/>
        </p:scale>
        <p:origin x="-1218" y="-78"/>
      </p:cViewPr>
      <p:guideLst>
        <p:guide orient="horz" pos="2160"/>
        <p:guide pos="2880"/>
      </p:guideLst>
    </p:cSldViewPr>
  </p:slideViewPr>
  <p:outlineViewPr>
    <p:cViewPr>
      <p:scale>
        <a:sx n="33" d="100"/>
        <a:sy n="33" d="100"/>
      </p:scale>
      <p:origin x="0" y="10512"/>
    </p:cViewPr>
  </p:outlineViewPr>
  <p:notesTextViewPr>
    <p:cViewPr>
      <p:scale>
        <a:sx n="100" d="100"/>
        <a:sy n="100" d="100"/>
      </p:scale>
      <p:origin x="0" y="0"/>
    </p:cViewPr>
  </p:notesTextViewPr>
  <p:sorterViewPr>
    <p:cViewPr>
      <p:scale>
        <a:sx n="90" d="100"/>
        <a:sy n="9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8" descr="title"/>
          <p:cNvPicPr>
            <a:picLocks noChangeAspect="1" noChangeArrowheads="1"/>
          </p:cNvPicPr>
          <p:nvPr/>
        </p:nvPicPr>
        <p:blipFill>
          <a:blip r:embed="rId2" cstate="print"/>
          <a:srcRect/>
          <a:stretch>
            <a:fillRect/>
          </a:stretch>
        </p:blipFill>
        <p:spPr bwMode="auto">
          <a:xfrm>
            <a:off x="0" y="-76200"/>
            <a:ext cx="9144000" cy="6969125"/>
          </a:xfrm>
          <a:prstGeom prst="rect">
            <a:avLst/>
          </a:prstGeom>
          <a:noFill/>
          <a:ln w="9525">
            <a:noFill/>
            <a:miter lim="800000"/>
            <a:headEnd/>
            <a:tailEnd/>
          </a:ln>
        </p:spPr>
      </p:pic>
      <p:sp>
        <p:nvSpPr>
          <p:cNvPr id="3086" name="Rectangle 14"/>
          <p:cNvSpPr>
            <a:spLocks noGrp="1" noChangeArrowheads="1"/>
          </p:cNvSpPr>
          <p:nvPr>
            <p:ph type="ctrTitle"/>
          </p:nvPr>
        </p:nvSpPr>
        <p:spPr>
          <a:xfrm>
            <a:off x="4860032" y="1196752"/>
            <a:ext cx="4055368" cy="2232248"/>
          </a:xfrm>
        </p:spPr>
        <p:txBody>
          <a:bodyPr anchor="b"/>
          <a:lstStyle>
            <a:lvl1pPr>
              <a:defRPr sz="4000" baseline="0">
                <a:solidFill>
                  <a:schemeClr val="bg1"/>
                </a:solidFill>
              </a:defRPr>
            </a:lvl1pPr>
          </a:lstStyle>
          <a:p>
            <a:r>
              <a:rPr lang="en-US" dirty="0" smtClean="0"/>
              <a:t>Click to edit Master title style</a:t>
            </a:r>
            <a:endParaRPr lang="en-US" dirty="0"/>
          </a:p>
        </p:txBody>
      </p:sp>
      <p:sp>
        <p:nvSpPr>
          <p:cNvPr id="3087" name="Rectangle 15"/>
          <p:cNvSpPr>
            <a:spLocks noGrp="1" noChangeArrowheads="1"/>
          </p:cNvSpPr>
          <p:nvPr>
            <p:ph type="subTitle" idx="1"/>
          </p:nvPr>
        </p:nvSpPr>
        <p:spPr>
          <a:xfrm>
            <a:off x="4860032" y="3505200"/>
            <a:ext cx="4055368" cy="1752600"/>
          </a:xfrm>
        </p:spPr>
        <p:txBody>
          <a:bodyPr/>
          <a:lstStyle>
            <a:lvl1pPr marL="0" indent="0">
              <a:buNone/>
              <a:defRPr sz="3200">
                <a:solidFill>
                  <a:schemeClr val="bg1"/>
                </a:solidFill>
              </a:defRPr>
            </a:lvl1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3810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371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371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91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371600"/>
            <a:ext cx="77724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028" name="Picture 7" descr="LVP_UNI_LOGO_Pantone1"/>
          <p:cNvPicPr>
            <a:picLocks noChangeAspect="1" noChangeArrowheads="1"/>
          </p:cNvPicPr>
          <p:nvPr/>
        </p:nvPicPr>
        <p:blipFill>
          <a:blip r:embed="rId13" cstate="print"/>
          <a:srcRect/>
          <a:stretch>
            <a:fillRect/>
          </a:stretch>
        </p:blipFill>
        <p:spPr bwMode="auto">
          <a:xfrm>
            <a:off x="381000" y="6019800"/>
            <a:ext cx="1905000" cy="441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000" baseline="0">
          <a:solidFill>
            <a:srgbClr val="956700"/>
          </a:solidFill>
          <a:latin typeface="+mj-lt"/>
          <a:ea typeface="+mj-ea"/>
          <a:cs typeface="+mj-cs"/>
        </a:defRPr>
      </a:lvl1pPr>
      <a:lvl2pPr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2pPr>
      <a:lvl3pPr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3pPr>
      <a:lvl4pPr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4pPr>
      <a:lvl5pPr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5pPr>
      <a:lvl6pPr marL="457200"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6pPr>
      <a:lvl7pPr marL="914400"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7pPr>
      <a:lvl8pPr marL="1371600"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8pPr>
      <a:lvl9pPr marL="1828800" algn="l" rtl="0" eaLnBrk="1" fontAlgn="base" hangingPunct="1">
        <a:spcBef>
          <a:spcPct val="0"/>
        </a:spcBef>
        <a:spcAft>
          <a:spcPct val="0"/>
        </a:spcAft>
        <a:defRPr sz="3000">
          <a:solidFill>
            <a:srgbClr val="956700"/>
          </a:solidFill>
          <a:latin typeface="Arial" pitchFamily="34"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1400">
          <a:solidFill>
            <a:schemeClr val="tx1"/>
          </a:solidFill>
          <a:latin typeface="+mn-lt"/>
          <a:ea typeface="+mn-ea"/>
          <a:cs typeface="+mn-cs"/>
        </a:defRPr>
      </a:lvl5pPr>
      <a:lvl6pPr marL="2514600" indent="-228600" algn="l" rtl="0" eaLnBrk="1" fontAlgn="base" hangingPunct="1">
        <a:spcBef>
          <a:spcPct val="20000"/>
        </a:spcBef>
        <a:spcAft>
          <a:spcPct val="0"/>
        </a:spcAft>
        <a:defRPr sz="1000">
          <a:solidFill>
            <a:schemeClr val="tx1"/>
          </a:solidFill>
          <a:latin typeface="+mn-lt"/>
          <a:ea typeface="+mn-ea"/>
          <a:cs typeface="+mn-cs"/>
        </a:defRPr>
      </a:lvl6pPr>
      <a:lvl7pPr marL="2971800" indent="-228600" algn="l" rtl="0" eaLnBrk="1" fontAlgn="base" hangingPunct="1">
        <a:spcBef>
          <a:spcPct val="20000"/>
        </a:spcBef>
        <a:spcAft>
          <a:spcPct val="0"/>
        </a:spcAft>
        <a:defRPr sz="1000">
          <a:solidFill>
            <a:schemeClr val="tx1"/>
          </a:solidFill>
          <a:latin typeface="+mn-lt"/>
          <a:ea typeface="+mn-ea"/>
          <a:cs typeface="+mn-cs"/>
        </a:defRPr>
      </a:lvl7pPr>
      <a:lvl8pPr marL="3429000" indent="-228600" algn="l" rtl="0" eaLnBrk="1" fontAlgn="base" hangingPunct="1">
        <a:spcBef>
          <a:spcPct val="20000"/>
        </a:spcBef>
        <a:spcAft>
          <a:spcPct val="0"/>
        </a:spcAft>
        <a:defRPr sz="1000">
          <a:solidFill>
            <a:schemeClr val="tx1"/>
          </a:solidFill>
          <a:latin typeface="+mn-lt"/>
          <a:ea typeface="+mn-ea"/>
          <a:cs typeface="+mn-cs"/>
        </a:defRPr>
      </a:lvl8pPr>
      <a:lvl9pPr marL="3886200" indent="-228600" algn="l" rtl="0" eaLnBrk="1" fontAlgn="base" hangingPunct="1">
        <a:spcBef>
          <a:spcPct val="20000"/>
        </a:spcBef>
        <a:spcAft>
          <a:spcPct val="0"/>
        </a:spcAft>
        <a:defRPr sz="10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Why it is difficult to find and retain clinical teachers</a:t>
            </a:r>
            <a:endParaRPr lang="en-GB" dirty="0"/>
          </a:p>
        </p:txBody>
      </p:sp>
      <p:sp>
        <p:nvSpPr>
          <p:cNvPr id="3" name="Subtitle 2"/>
          <p:cNvSpPr>
            <a:spLocks noGrp="1"/>
          </p:cNvSpPr>
          <p:nvPr>
            <p:ph type="subTitle" idx="1"/>
          </p:nvPr>
        </p:nvSpPr>
        <p:spPr/>
        <p:txBody>
          <a:bodyPr/>
          <a:lstStyle/>
          <a:p>
            <a:pPr>
              <a:buNone/>
            </a:pPr>
            <a:r>
              <a:rPr lang="en-GB" sz="2400" dirty="0" smtClean="0"/>
              <a:t>David Taylor</a:t>
            </a:r>
          </a:p>
          <a:p>
            <a:pPr>
              <a:buNone/>
            </a:pPr>
            <a:r>
              <a:rPr lang="en-GB" sz="2400" dirty="0" smtClean="0"/>
              <a:t>Liverpool Medical School, UK</a:t>
            </a:r>
            <a:endParaRPr lang="en-GB" sz="2400" dirty="0"/>
          </a:p>
        </p:txBody>
      </p:sp>
      <p:pic>
        <p:nvPicPr>
          <p:cNvPr id="1027" name="Picture 3"/>
          <p:cNvPicPr>
            <a:picLocks noChangeAspect="1" noChangeArrowheads="1"/>
          </p:cNvPicPr>
          <p:nvPr/>
        </p:nvPicPr>
        <p:blipFill>
          <a:blip r:embed="rId2" cstate="print"/>
          <a:srcRect/>
          <a:stretch>
            <a:fillRect/>
          </a:stretch>
        </p:blipFill>
        <p:spPr bwMode="auto">
          <a:xfrm>
            <a:off x="827585" y="260649"/>
            <a:ext cx="3096344" cy="46581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themes</a:t>
            </a:r>
            <a:endParaRPr lang="en-GB" dirty="0"/>
          </a:p>
        </p:txBody>
      </p:sp>
      <p:sp>
        <p:nvSpPr>
          <p:cNvPr id="3" name="Content Placeholder 2"/>
          <p:cNvSpPr>
            <a:spLocks noGrp="1"/>
          </p:cNvSpPr>
          <p:nvPr>
            <p:ph idx="1"/>
          </p:nvPr>
        </p:nvSpPr>
        <p:spPr/>
        <p:txBody>
          <a:bodyPr/>
          <a:lstStyle/>
          <a:p>
            <a:pPr>
              <a:buFont typeface="Wingdings" pitchFamily="2" charset="2"/>
              <a:buChar char="ü"/>
            </a:pPr>
            <a:r>
              <a:rPr lang="en-GB" dirty="0" smtClean="0"/>
              <a:t>Students</a:t>
            </a:r>
          </a:p>
          <a:p>
            <a:pPr>
              <a:buFont typeface="Wingdings" pitchFamily="2" charset="2"/>
              <a:buChar char="ü"/>
            </a:pPr>
            <a:r>
              <a:rPr lang="en-GB" dirty="0" smtClean="0"/>
              <a:t>Apprentices</a:t>
            </a:r>
          </a:p>
          <a:p>
            <a:pPr>
              <a:buFont typeface="Wingdings" pitchFamily="2" charset="2"/>
              <a:buChar char="ü"/>
            </a:pPr>
            <a:r>
              <a:rPr lang="en-GB" dirty="0" smtClean="0"/>
              <a:t>Role model</a:t>
            </a:r>
          </a:p>
          <a:p>
            <a:pPr>
              <a:buFont typeface="Wingdings" pitchFamily="2" charset="2"/>
              <a:buChar char="ü"/>
            </a:pPr>
            <a:r>
              <a:rPr lang="en-GB" dirty="0" smtClean="0"/>
              <a:t>Making things better</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and Positive</a:t>
            </a:r>
            <a:endParaRPr lang="en-GB" dirty="0"/>
          </a:p>
        </p:txBody>
      </p:sp>
      <p:sp>
        <p:nvSpPr>
          <p:cNvPr id="3" name="Content Placeholder 2"/>
          <p:cNvSpPr>
            <a:spLocks noGrp="1"/>
          </p:cNvSpPr>
          <p:nvPr>
            <p:ph idx="1"/>
          </p:nvPr>
        </p:nvSpPr>
        <p:spPr/>
        <p:txBody>
          <a:bodyPr/>
          <a:lstStyle/>
          <a:p>
            <a:r>
              <a:rPr lang="en-GB" dirty="0" smtClean="0"/>
              <a:t>The difficulty of balancing teaching/research and clinical commitments</a:t>
            </a:r>
          </a:p>
          <a:p>
            <a:endParaRPr lang="en-GB" dirty="0"/>
          </a:p>
          <a:p>
            <a:pPr>
              <a:buFont typeface="Wingdings" pitchFamily="2" charset="2"/>
              <a:buChar char="ü"/>
            </a:pPr>
            <a:r>
              <a:rPr lang="en-GB" dirty="0" smtClean="0"/>
              <a:t>Although there are frustrations, there is a recognition (from the most senior interviewees), that this is one of the things that makes the job interesting.</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recognition</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...it </a:t>
            </a:r>
            <a:r>
              <a:rPr lang="en-GB" dirty="0"/>
              <a:t>used to be much better say 20 years ago, when honorary lecturer status was given out in recognition of good input, and was respected. People were brought together for example the examiner's dinner and examiners meetings as well. </a:t>
            </a:r>
            <a:r>
              <a:rPr lang="en-GB" dirty="0" smtClean="0"/>
              <a:t>(Christopher)</a:t>
            </a:r>
          </a:p>
          <a:p>
            <a:r>
              <a:rPr lang="en-GB" dirty="0"/>
              <a:t> </a:t>
            </a:r>
            <a:r>
              <a:rPr lang="en-GB" dirty="0" smtClean="0"/>
              <a:t>...Well</a:t>
            </a:r>
            <a:r>
              <a:rPr lang="en-GB" dirty="0"/>
              <a:t>, things like your role not being actually explicit, acknowledged, rewarded, whatever. Sometimes makes certain aspects of  your role difficult, because you'll always be </a:t>
            </a:r>
            <a:r>
              <a:rPr lang="en-GB" dirty="0" smtClean="0"/>
              <a:t>competing...(Ann)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Continued...</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 </a:t>
            </a:r>
            <a:r>
              <a:rPr lang="en-GB" dirty="0" smtClean="0"/>
              <a:t>don't think that teaching is valued in any way shape or form, certainly from my experience. And that is very disheartening, and a lack of career path I think for people who are trying to juggle all these things together, who are clinical academics.(Bea)</a:t>
            </a:r>
          </a:p>
          <a:p>
            <a:r>
              <a:rPr lang="en-GB" dirty="0" smtClean="0"/>
              <a:t>...the </a:t>
            </a:r>
            <a:r>
              <a:rPr lang="en-GB" dirty="0"/>
              <a:t>University could raise the status of medical student teaching within our NHS </a:t>
            </a:r>
            <a:r>
              <a:rPr lang="en-GB" dirty="0" smtClean="0"/>
              <a:t>environment (Bob)</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support for teaching</a:t>
            </a:r>
            <a:endParaRPr lang="en-GB" dirty="0"/>
          </a:p>
        </p:txBody>
      </p:sp>
      <p:sp>
        <p:nvSpPr>
          <p:cNvPr id="3" name="Content Placeholder 2"/>
          <p:cNvSpPr>
            <a:spLocks noGrp="1"/>
          </p:cNvSpPr>
          <p:nvPr>
            <p:ph idx="1"/>
          </p:nvPr>
        </p:nvSpPr>
        <p:spPr/>
        <p:txBody>
          <a:bodyPr/>
          <a:lstStyle/>
          <a:p>
            <a:pPr>
              <a:buFont typeface="Wingdings" pitchFamily="2" charset="2"/>
              <a:buChar char="ü"/>
            </a:pPr>
            <a:r>
              <a:rPr lang="en-GB" dirty="0"/>
              <a:t>I'm flabbergasted by the support I've had from the clinicians. </a:t>
            </a:r>
            <a:r>
              <a:rPr lang="en-GB" dirty="0" smtClean="0"/>
              <a:t>(Christopher)</a:t>
            </a:r>
          </a:p>
          <a:p>
            <a:pPr>
              <a:buFont typeface="Wingdings" pitchFamily="2" charset="2"/>
              <a:buChar char="ü"/>
            </a:pPr>
            <a:r>
              <a:rPr lang="en-GB" dirty="0" smtClean="0"/>
              <a:t>...and </a:t>
            </a:r>
            <a:r>
              <a:rPr lang="en-GB" dirty="0"/>
              <a:t>we still work well together, we still back each other up we still support each </a:t>
            </a:r>
            <a:r>
              <a:rPr lang="en-GB" dirty="0" smtClean="0"/>
              <a:t>other (Alan)</a:t>
            </a:r>
          </a:p>
          <a:p>
            <a:r>
              <a:rPr lang="en-GB" dirty="0" smtClean="0"/>
              <a:t>...</a:t>
            </a:r>
            <a:r>
              <a:rPr lang="en-GB" dirty="0"/>
              <a:t> Just makes me think how sad it is, that I don't think is the University's job to support me in that respect. </a:t>
            </a:r>
            <a:r>
              <a:rPr lang="en-GB" dirty="0" smtClean="0"/>
              <a:t>(Bob)</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continued</a:t>
            </a:r>
            <a:endParaRPr lang="en-GB" dirty="0"/>
          </a:p>
        </p:txBody>
      </p:sp>
      <p:sp>
        <p:nvSpPr>
          <p:cNvPr id="3" name="Content Placeholder 2"/>
          <p:cNvSpPr>
            <a:spLocks noGrp="1"/>
          </p:cNvSpPr>
          <p:nvPr>
            <p:ph idx="1"/>
          </p:nvPr>
        </p:nvSpPr>
        <p:spPr/>
        <p:txBody>
          <a:bodyPr/>
          <a:lstStyle/>
          <a:p>
            <a:r>
              <a:rPr lang="en-GB" dirty="0" smtClean="0"/>
              <a:t>..I think it would be better if we got on a bit better.... We are all in our little silos.... (Claire)</a:t>
            </a:r>
          </a:p>
          <a:p>
            <a:r>
              <a:rPr lang="en-GB" dirty="0" smtClean="0"/>
              <a:t>..I think, being proactive, and trying to liaise with other years...we don't do enough of that (Douglas)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knowledge of what to teach</a:t>
            </a:r>
            <a:endParaRPr lang="en-GB" dirty="0"/>
          </a:p>
        </p:txBody>
      </p:sp>
      <p:sp>
        <p:nvSpPr>
          <p:cNvPr id="3" name="Content Placeholder 2"/>
          <p:cNvSpPr>
            <a:spLocks noGrp="1"/>
          </p:cNvSpPr>
          <p:nvPr>
            <p:ph idx="1"/>
          </p:nvPr>
        </p:nvSpPr>
        <p:spPr>
          <a:xfrm>
            <a:off x="685800" y="1700808"/>
            <a:ext cx="7772400" cy="4014192"/>
          </a:xfrm>
        </p:spPr>
        <p:txBody>
          <a:bodyPr/>
          <a:lstStyle/>
          <a:p>
            <a:r>
              <a:rPr lang="en-GB" dirty="0" smtClean="0"/>
              <a:t>... A lot of consultants come up and say “What do you want to talk about”? (</a:t>
            </a:r>
            <a:r>
              <a:rPr lang="en-GB" dirty="0" smtClean="0"/>
              <a:t>Douglas)</a:t>
            </a:r>
          </a:p>
          <a:p>
            <a:r>
              <a:rPr lang="en-GB" dirty="0" smtClean="0"/>
              <a:t>... A lot of clinical teachers are confused about what they should be delivering at (any particular) stage of the curriculum. (Douglas)</a:t>
            </a:r>
          </a:p>
          <a:p>
            <a:endParaRPr lang="en-GB" dirty="0" smtClean="0"/>
          </a:p>
          <a:p>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Lack of </a:t>
            </a:r>
            <a:r>
              <a:rPr lang="en-GB" dirty="0" smtClean="0"/>
              <a:t>skills development</a:t>
            </a:r>
            <a:endParaRPr lang="en-GB" dirty="0"/>
          </a:p>
        </p:txBody>
      </p:sp>
      <p:sp>
        <p:nvSpPr>
          <p:cNvPr id="3" name="Content Placeholder 2"/>
          <p:cNvSpPr>
            <a:spLocks noGrp="1"/>
          </p:cNvSpPr>
          <p:nvPr>
            <p:ph idx="1"/>
          </p:nvPr>
        </p:nvSpPr>
        <p:spPr/>
        <p:txBody>
          <a:bodyPr/>
          <a:lstStyle/>
          <a:p>
            <a:r>
              <a:rPr lang="en-GB" dirty="0" smtClean="0"/>
              <a:t>.... You need skills, you need training probably (Douglas)</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Students</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GB" dirty="0" smtClean="0"/>
              <a:t>...is actually </a:t>
            </a:r>
            <a:r>
              <a:rPr lang="en-GB" dirty="0"/>
              <a:t>contact with younger people that are bright, and stimulating. It keeps me on my toes, I actually enjoy it 99 times </a:t>
            </a:r>
            <a:r>
              <a:rPr lang="en-GB" dirty="0" smtClean="0"/>
              <a:t>out of 100. (Bob)</a:t>
            </a:r>
          </a:p>
          <a:p>
            <a:pPr>
              <a:buFont typeface="Wingdings" pitchFamily="2" charset="2"/>
              <a:buChar char="ü"/>
            </a:pPr>
            <a:r>
              <a:rPr lang="en-GB" dirty="0"/>
              <a:t>They are on the ball, they are respectful, they are well-behaved great kids who are going to make super doctors. So I enjoy the teaching and the benefit of the PBL session especially is getting to know the students over a longer time. </a:t>
            </a:r>
            <a:r>
              <a:rPr lang="en-GB" dirty="0" smtClean="0"/>
              <a:t> (Bob)</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Apprentices</a:t>
            </a:r>
            <a:endParaRPr lang="en-GB" dirty="0"/>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GB" dirty="0"/>
              <a:t>My first students qualify this year they came to me a few years ago, some of whom with really quite difficult issues. That is very rewarding, you do feel that you have a role in that apprenticeship type </a:t>
            </a:r>
            <a:r>
              <a:rPr lang="en-GB" dirty="0" smtClean="0"/>
              <a:t>relationship (Bob)</a:t>
            </a:r>
          </a:p>
          <a:p>
            <a:pPr>
              <a:buFont typeface="Wingdings" pitchFamily="2" charset="2"/>
              <a:buChar char="ü"/>
            </a:pPr>
            <a:r>
              <a:rPr lang="en-GB" dirty="0" smtClean="0"/>
              <a:t>as </a:t>
            </a:r>
            <a:r>
              <a:rPr lang="en-GB" dirty="0"/>
              <a:t>a clinical academic most of my time is spent in hospital seeing patients, and working in a teaching hospital in an environment where the students are around to </a:t>
            </a:r>
            <a:r>
              <a:rPr lang="en-GB" dirty="0" smtClean="0"/>
              <a:t>learn from you (Bea) </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Liverpool Medical School</a:t>
            </a:r>
            <a:endParaRPr lang="en-GB" dirty="0"/>
          </a:p>
        </p:txBody>
      </p:sp>
      <p:sp>
        <p:nvSpPr>
          <p:cNvPr id="3" name="Content Placeholder 2"/>
          <p:cNvSpPr>
            <a:spLocks noGrp="1"/>
          </p:cNvSpPr>
          <p:nvPr>
            <p:ph idx="1"/>
          </p:nvPr>
        </p:nvSpPr>
        <p:spPr/>
        <p:txBody>
          <a:bodyPr>
            <a:normAutofit/>
          </a:bodyPr>
          <a:lstStyle/>
          <a:p>
            <a:r>
              <a:rPr lang="en-GB" dirty="0" smtClean="0"/>
              <a:t>Uses Problem-based learning to help students learn basic medical sciences in a clinical context and  encourage life-long learning.</a:t>
            </a:r>
          </a:p>
          <a:p>
            <a:r>
              <a:rPr lang="en-GB" dirty="0" smtClean="0"/>
              <a:t>Teaches clinical skills from the first day</a:t>
            </a:r>
          </a:p>
          <a:p>
            <a:r>
              <a:rPr lang="en-GB" dirty="0" smtClean="0"/>
              <a:t>Provides organised intensive clinical contact from the second year</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 model</a:t>
            </a:r>
            <a:endParaRPr lang="en-GB"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ü"/>
            </a:pPr>
            <a:r>
              <a:rPr lang="en-GB" dirty="0"/>
              <a:t>it's very important I think the clinical academics are actually seen as role models as good-quality clinicians, as well as </a:t>
            </a:r>
            <a:r>
              <a:rPr lang="en-GB" dirty="0" smtClean="0"/>
              <a:t>researchers (Christopher)</a:t>
            </a:r>
          </a:p>
          <a:p>
            <a:pPr>
              <a:buFont typeface="Wingdings" pitchFamily="2" charset="2"/>
              <a:buChar char="ü"/>
            </a:pPr>
            <a:r>
              <a:rPr lang="en-GB" dirty="0" smtClean="0"/>
              <a:t>I </a:t>
            </a:r>
            <a:r>
              <a:rPr lang="en-GB" dirty="0"/>
              <a:t>think there is </a:t>
            </a:r>
            <a:r>
              <a:rPr lang="en-GB" dirty="0" smtClean="0"/>
              <a:t>also </a:t>
            </a:r>
            <a:r>
              <a:rPr lang="en-GB" dirty="0"/>
              <a:t>the role of the experience you have as an individual going through medical school, what that means to an </a:t>
            </a:r>
            <a:r>
              <a:rPr lang="en-GB" dirty="0" smtClean="0"/>
              <a:t>individual (Bea)</a:t>
            </a:r>
          </a:p>
          <a:p>
            <a:pPr>
              <a:buFont typeface="Wingdings" pitchFamily="2" charset="2"/>
              <a:buChar char="ü"/>
            </a:pPr>
            <a:r>
              <a:rPr lang="en-GB" dirty="0"/>
              <a:t>I remember role models when I was a medical student. I think part of the privilege of being a consultant is being a role </a:t>
            </a:r>
            <a:r>
              <a:rPr lang="en-GB" dirty="0" smtClean="0"/>
              <a:t>model...(Alan)</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things better</a:t>
            </a:r>
            <a:endParaRPr lang="en-GB" dirty="0"/>
          </a:p>
        </p:txBody>
      </p:sp>
      <p:sp>
        <p:nvSpPr>
          <p:cNvPr id="3" name="Content Placeholder 2"/>
          <p:cNvSpPr>
            <a:spLocks noGrp="1"/>
          </p:cNvSpPr>
          <p:nvPr>
            <p:ph idx="1"/>
          </p:nvPr>
        </p:nvSpPr>
        <p:spPr/>
        <p:txBody>
          <a:bodyPr/>
          <a:lstStyle/>
          <a:p>
            <a:pPr>
              <a:buFont typeface="Wingdings" pitchFamily="2" charset="2"/>
              <a:buChar char="ü"/>
            </a:pPr>
            <a:r>
              <a:rPr lang="en-GB" dirty="0" smtClean="0"/>
              <a:t>...I </a:t>
            </a:r>
            <a:r>
              <a:rPr lang="en-GB" dirty="0"/>
              <a:t>was always feeling that, if ever I was in that position I would do it a different way. Because of the way get treated, you remember the good ways and the bad ways and part of that is about “don't forget what it feels like to be a first-year medical student and to be completely at sea”. </a:t>
            </a:r>
            <a:r>
              <a:rPr lang="en-GB" dirty="0" smtClean="0"/>
              <a:t>(Ann)</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Balance</a:t>
            </a:r>
            <a:endParaRPr lang="en-GB" dirty="0"/>
          </a:p>
        </p:txBody>
      </p:sp>
      <p:sp>
        <p:nvSpPr>
          <p:cNvPr id="3" name="Content Placeholder 2"/>
          <p:cNvSpPr>
            <a:spLocks noGrp="1"/>
          </p:cNvSpPr>
          <p:nvPr>
            <p:ph idx="1"/>
          </p:nvPr>
        </p:nvSpPr>
        <p:spPr/>
        <p:txBody>
          <a:bodyPr/>
          <a:lstStyle/>
          <a:p>
            <a:r>
              <a:rPr lang="en-GB" dirty="0" smtClean="0"/>
              <a:t>...I </a:t>
            </a:r>
            <a:r>
              <a:rPr lang="en-GB" dirty="0"/>
              <a:t>think the biggest frustration, what has been and probably will continue to be, there is an absolute requirement for us to perform with original research output and </a:t>
            </a:r>
            <a:r>
              <a:rPr lang="en-GB" dirty="0" smtClean="0"/>
              <a:t>grant income</a:t>
            </a:r>
            <a:r>
              <a:rPr lang="en-GB" dirty="0"/>
              <a:t>. </a:t>
            </a:r>
            <a:r>
              <a:rPr lang="en-GB" dirty="0" smtClean="0"/>
              <a:t>(Bob)</a:t>
            </a:r>
          </a:p>
          <a:p>
            <a:pPr>
              <a:buFont typeface="Wingdings" pitchFamily="2" charset="2"/>
              <a:buChar char="ü"/>
            </a:pPr>
            <a:r>
              <a:rPr lang="en-GB" dirty="0" smtClean="0"/>
              <a:t>...Okay</a:t>
            </a:r>
            <a:r>
              <a:rPr lang="en-GB" dirty="0"/>
              <a:t>, the best bit is having a so-called "portfolio career", where I'm not doing the same thing every day. </a:t>
            </a:r>
            <a:r>
              <a:rPr lang="en-GB" dirty="0" smtClean="0"/>
              <a:t>(Bob)</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Solution/s?</a:t>
            </a:r>
            <a:endParaRPr lang="en-GB" dirty="0"/>
          </a:p>
        </p:txBody>
      </p:sp>
      <p:sp>
        <p:nvSpPr>
          <p:cNvPr id="3" name="Content Placeholder 2"/>
          <p:cNvSpPr>
            <a:spLocks noGrp="1"/>
          </p:cNvSpPr>
          <p:nvPr>
            <p:ph idx="1"/>
          </p:nvPr>
        </p:nvSpPr>
        <p:spPr/>
        <p:txBody>
          <a:bodyPr/>
          <a:lstStyle/>
          <a:p>
            <a:r>
              <a:rPr lang="en-GB" dirty="0" smtClean="0"/>
              <a:t>Recognise the commitment that our colleagues give to the educational process –and to the students.</a:t>
            </a:r>
          </a:p>
          <a:p>
            <a:endParaRPr lang="en-GB" dirty="0"/>
          </a:p>
          <a:p>
            <a:r>
              <a:rPr lang="en-GB" dirty="0" smtClean="0"/>
              <a:t>Training, support, nurturing</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Liverpool continued...</a:t>
            </a:r>
            <a:endParaRPr lang="en-GB" dirty="0"/>
          </a:p>
        </p:txBody>
      </p:sp>
      <p:sp>
        <p:nvSpPr>
          <p:cNvPr id="3" name="Content Placeholder 2"/>
          <p:cNvSpPr>
            <a:spLocks noGrp="1"/>
          </p:cNvSpPr>
          <p:nvPr>
            <p:ph idx="1"/>
          </p:nvPr>
        </p:nvSpPr>
        <p:spPr/>
        <p:txBody>
          <a:bodyPr/>
          <a:lstStyle/>
          <a:p>
            <a:r>
              <a:rPr lang="en-GB" dirty="0" smtClean="0"/>
              <a:t>Clinical learning is weighted 1/3 community, 2/3 hospital</a:t>
            </a:r>
          </a:p>
          <a:p>
            <a:r>
              <a:rPr lang="en-GB" dirty="0" smtClean="0"/>
              <a:t>Has the “final exams” at the end of the fourth year</a:t>
            </a:r>
          </a:p>
          <a:p>
            <a:r>
              <a:rPr lang="en-GB" dirty="0" smtClean="0"/>
              <a:t>And has a fifth year clinical apprenticeship assessed by portfolio.</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a:t>
            </a:r>
            <a:endParaRPr lang="en-GB" dirty="0"/>
          </a:p>
        </p:txBody>
      </p:sp>
      <p:sp>
        <p:nvSpPr>
          <p:cNvPr id="3" name="Content Placeholder 2"/>
          <p:cNvSpPr>
            <a:spLocks noGrp="1"/>
          </p:cNvSpPr>
          <p:nvPr>
            <p:ph idx="1"/>
          </p:nvPr>
        </p:nvSpPr>
        <p:spPr/>
        <p:txBody>
          <a:bodyPr/>
          <a:lstStyle/>
          <a:p>
            <a:r>
              <a:rPr lang="en-GB" dirty="0" smtClean="0"/>
              <a:t>We have around 350 students each year on a programme with high demand for clinical teachers at each stage of the endeavour.</a:t>
            </a:r>
          </a:p>
          <a:p>
            <a:r>
              <a:rPr lang="en-GB" dirty="0" smtClean="0"/>
              <a:t>The National Health Service is placing greater demands on its clinicians.</a:t>
            </a:r>
          </a:p>
          <a:p>
            <a:r>
              <a:rPr lang="en-GB" dirty="0" smtClean="0"/>
              <a:t>The students have higher expectations, and are surveyed externally in the National Student Survey.</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3568" y="2852936"/>
            <a:ext cx="7772400" cy="2088232"/>
          </a:xfrm>
        </p:spPr>
        <p:txBody>
          <a:bodyPr/>
          <a:lstStyle/>
          <a:p>
            <a:r>
              <a:rPr lang="en-GB" dirty="0" smtClean="0"/>
              <a:t>So why is it difficult to find and retain clinical teachers?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Previous studies</a:t>
            </a:r>
            <a:endParaRPr lang="en-GB" dirty="0"/>
          </a:p>
        </p:txBody>
      </p:sp>
      <p:sp>
        <p:nvSpPr>
          <p:cNvPr id="5" name="Content Placeholder 4"/>
          <p:cNvSpPr>
            <a:spLocks noGrp="1"/>
          </p:cNvSpPr>
          <p:nvPr>
            <p:ph idx="1"/>
          </p:nvPr>
        </p:nvSpPr>
        <p:spPr/>
        <p:txBody>
          <a:bodyPr>
            <a:normAutofit fontScale="85000" lnSpcReduction="20000"/>
          </a:bodyPr>
          <a:lstStyle/>
          <a:p>
            <a:r>
              <a:rPr lang="en-GB" dirty="0" smtClean="0"/>
              <a:t>There are several previous studies which indicate the following possibilities:</a:t>
            </a:r>
          </a:p>
          <a:p>
            <a:pPr lvl="1"/>
            <a:r>
              <a:rPr lang="en-GB" dirty="0" smtClean="0"/>
              <a:t>primacy </a:t>
            </a:r>
            <a:r>
              <a:rPr lang="en-GB" dirty="0"/>
              <a:t>of research, </a:t>
            </a:r>
          </a:p>
          <a:p>
            <a:pPr lvl="1"/>
            <a:r>
              <a:rPr lang="en-GB" dirty="0"/>
              <a:t>lack of recognition/professional identity for teaching,</a:t>
            </a:r>
          </a:p>
          <a:p>
            <a:pPr lvl="2">
              <a:buNone/>
            </a:pPr>
            <a:r>
              <a:rPr lang="en-GB" dirty="0"/>
              <a:t>Kumar, K., Roberts, C., &amp; </a:t>
            </a:r>
            <a:r>
              <a:rPr lang="en-GB" dirty="0" err="1"/>
              <a:t>Thistlethwaite</a:t>
            </a:r>
            <a:r>
              <a:rPr lang="en-GB" dirty="0"/>
              <a:t>, J. E. (2011). </a:t>
            </a:r>
            <a:r>
              <a:rPr lang="en-GB" i="1" dirty="0" smtClean="0"/>
              <a:t>Medical </a:t>
            </a:r>
            <a:r>
              <a:rPr lang="en-GB" i="1" dirty="0"/>
              <a:t>Education, 45</a:t>
            </a:r>
            <a:r>
              <a:rPr lang="en-GB" dirty="0"/>
              <a:t>(5), 497-503. </a:t>
            </a:r>
          </a:p>
          <a:p>
            <a:pPr lvl="1"/>
            <a:r>
              <a:rPr lang="en-GB" dirty="0" smtClean="0"/>
              <a:t>lack </a:t>
            </a:r>
            <a:r>
              <a:rPr lang="en-GB" dirty="0"/>
              <a:t>of support, </a:t>
            </a:r>
            <a:endParaRPr lang="en-GB" dirty="0" smtClean="0"/>
          </a:p>
          <a:p>
            <a:pPr lvl="1"/>
            <a:r>
              <a:rPr lang="en-GB" dirty="0" smtClean="0"/>
              <a:t>lack </a:t>
            </a:r>
            <a:r>
              <a:rPr lang="en-GB" dirty="0"/>
              <a:t>of knowledge of programme, </a:t>
            </a:r>
            <a:endParaRPr lang="en-GB" dirty="0" smtClean="0"/>
          </a:p>
          <a:p>
            <a:pPr lvl="1"/>
            <a:r>
              <a:rPr lang="en-GB" dirty="0" smtClean="0"/>
              <a:t>lack </a:t>
            </a:r>
            <a:r>
              <a:rPr lang="en-GB" dirty="0"/>
              <a:t>of skills development</a:t>
            </a:r>
            <a:r>
              <a:rPr lang="en-GB" dirty="0" smtClean="0"/>
              <a:t>.</a:t>
            </a:r>
          </a:p>
          <a:p>
            <a:pPr lvl="2">
              <a:buNone/>
            </a:pPr>
            <a:r>
              <a:rPr lang="en-GB" dirty="0"/>
              <a:t>Stark, P. (2003). </a:t>
            </a:r>
            <a:r>
              <a:rPr lang="en-GB" i="1" dirty="0" smtClean="0"/>
              <a:t>Medical </a:t>
            </a:r>
            <a:r>
              <a:rPr lang="en-GB" i="1" dirty="0"/>
              <a:t>Education, 37</a:t>
            </a:r>
            <a:r>
              <a:rPr lang="en-GB" dirty="0"/>
              <a:t>(11), 975-982.</a:t>
            </a:r>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Current study</a:t>
            </a:r>
            <a:endParaRPr lang="en-GB" dirty="0"/>
          </a:p>
        </p:txBody>
      </p:sp>
      <p:sp>
        <p:nvSpPr>
          <p:cNvPr id="3" name="Content Placeholder 2"/>
          <p:cNvSpPr>
            <a:spLocks noGrp="1"/>
          </p:cNvSpPr>
          <p:nvPr>
            <p:ph idx="1"/>
          </p:nvPr>
        </p:nvSpPr>
        <p:spPr/>
        <p:txBody>
          <a:bodyPr>
            <a:noAutofit/>
          </a:bodyPr>
          <a:lstStyle/>
          <a:p>
            <a:r>
              <a:rPr lang="en-GB" sz="2400" dirty="0" smtClean="0"/>
              <a:t>Clinical academics, who contribute actively to the medical curriculum, were interviewed (about 1 hour).</a:t>
            </a:r>
          </a:p>
          <a:p>
            <a:r>
              <a:rPr lang="en-GB" sz="2400" dirty="0" smtClean="0"/>
              <a:t>The interviews were transcribed verbatim and the transcripts checked with the interviewee.</a:t>
            </a:r>
          </a:p>
          <a:p>
            <a:endParaRPr lang="en-GB" sz="2400" dirty="0"/>
          </a:p>
          <a:p>
            <a:r>
              <a:rPr lang="en-GB" sz="2400" dirty="0" smtClean="0"/>
              <a:t>Interviews are still underway, so the coding/recoding cycle is not complete...</a:t>
            </a:r>
          </a:p>
          <a:p>
            <a:pPr lvl="1"/>
            <a:r>
              <a:rPr lang="en-GB" sz="2000" dirty="0" smtClean="0"/>
              <a:t>but after  10 interviews with active senior clinical academics</a:t>
            </a:r>
          </a:p>
          <a:p>
            <a:endParaRPr lang="en-GB"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GB" dirty="0"/>
          </a:p>
        </p:txBody>
      </p:sp>
      <p:sp>
        <p:nvSpPr>
          <p:cNvPr id="3" name="Content Placeholder 2"/>
          <p:cNvSpPr>
            <a:spLocks noGrp="1"/>
          </p:cNvSpPr>
          <p:nvPr>
            <p:ph idx="1"/>
          </p:nvPr>
        </p:nvSpPr>
        <p:spPr/>
        <p:txBody>
          <a:bodyPr/>
          <a:lstStyle/>
          <a:p>
            <a:r>
              <a:rPr lang="en-GB" sz="2400" dirty="0" smtClean="0"/>
              <a:t>We have evidence for agreement with the main 5 themes</a:t>
            </a:r>
          </a:p>
          <a:p>
            <a:pPr>
              <a:buNone/>
            </a:pPr>
            <a:endParaRPr lang="en-GB" sz="2400" dirty="0" smtClean="0"/>
          </a:p>
          <a:p>
            <a:r>
              <a:rPr lang="en-GB" sz="2400" dirty="0" smtClean="0"/>
              <a:t>And four other (positive) themes.</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themes</a:t>
            </a:r>
            <a:endParaRPr lang="en-GB" dirty="0"/>
          </a:p>
        </p:txBody>
      </p:sp>
      <p:sp>
        <p:nvSpPr>
          <p:cNvPr id="3" name="Content Placeholder 2"/>
          <p:cNvSpPr>
            <a:spLocks noGrp="1"/>
          </p:cNvSpPr>
          <p:nvPr>
            <p:ph idx="1"/>
          </p:nvPr>
        </p:nvSpPr>
        <p:spPr/>
        <p:txBody>
          <a:bodyPr/>
          <a:lstStyle/>
          <a:p>
            <a:r>
              <a:rPr lang="en-GB" dirty="0" smtClean="0"/>
              <a:t>The lack of recognition/career progression for teaching </a:t>
            </a:r>
            <a:endParaRPr lang="en-GB" dirty="0" smtClean="0"/>
          </a:p>
          <a:p>
            <a:r>
              <a:rPr lang="en-GB" dirty="0" smtClean="0"/>
              <a:t>Lack </a:t>
            </a:r>
            <a:r>
              <a:rPr lang="en-GB" dirty="0" smtClean="0"/>
              <a:t>of support for </a:t>
            </a:r>
            <a:r>
              <a:rPr lang="en-GB" dirty="0" smtClean="0"/>
              <a:t>teaching</a:t>
            </a:r>
          </a:p>
          <a:p>
            <a:endParaRPr lang="en-GB" dirty="0" smtClean="0"/>
          </a:p>
          <a:p>
            <a:pPr>
              <a:buNone/>
            </a:pPr>
            <a:r>
              <a:rPr lang="en-GB" dirty="0" smtClean="0"/>
              <a:t>And less commonly mentioned</a:t>
            </a:r>
            <a:endParaRPr lang="en-GB" dirty="0" smtClean="0"/>
          </a:p>
          <a:p>
            <a:r>
              <a:rPr lang="en-GB" dirty="0" smtClean="0"/>
              <a:t>Lack of knowledge about “what to teach”</a:t>
            </a:r>
          </a:p>
          <a:p>
            <a:r>
              <a:rPr lang="en-GB" dirty="0" smtClean="0"/>
              <a:t>Lack of training as teachers</a:t>
            </a:r>
          </a:p>
          <a:p>
            <a:endParaRPr lang="en-GB" dirty="0" smtClean="0"/>
          </a:p>
          <a:p>
            <a:endParaRPr lang="en-GB" dirty="0" smtClean="0"/>
          </a:p>
          <a:p>
            <a:endParaRPr lang="en-GB"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nk Presentation">
  <a:themeElements>
    <a:clrScheme name="Blank Presentation 13">
      <a:dk1>
        <a:srgbClr val="000000"/>
      </a:dk1>
      <a:lt1>
        <a:srgbClr val="FFFFFF"/>
      </a:lt1>
      <a:dk2>
        <a:srgbClr val="9567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9567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336</TotalTime>
  <Words>1149</Words>
  <Application>Microsoft Office PowerPoint</Application>
  <PresentationFormat>On-screen Show (4:3)</PresentationFormat>
  <Paragraphs>90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Blank Presentation</vt:lpstr>
      <vt:lpstr>Why it is difficult to find and retain clinical teachers</vt:lpstr>
      <vt:lpstr>Liverpool Medical School</vt:lpstr>
      <vt:lpstr>Liverpool continued...</vt:lpstr>
      <vt:lpstr>Problem</vt:lpstr>
      <vt:lpstr>So why is it difficult to find and retain clinical teachers?</vt:lpstr>
      <vt:lpstr>Previous studies</vt:lpstr>
      <vt:lpstr>Current study</vt:lpstr>
      <vt:lpstr>Results</vt:lpstr>
      <vt:lpstr>Negative themes</vt:lpstr>
      <vt:lpstr>Positive themes</vt:lpstr>
      <vt:lpstr>Negative and Positive</vt:lpstr>
      <vt:lpstr>Lack of recognition</vt:lpstr>
      <vt:lpstr>Continued...</vt:lpstr>
      <vt:lpstr>Lack of support for teaching</vt:lpstr>
      <vt:lpstr>continued</vt:lpstr>
      <vt:lpstr>Lack of knowledge of what to teach</vt:lpstr>
      <vt:lpstr>Lack of skills development</vt:lpstr>
      <vt:lpstr>Students</vt:lpstr>
      <vt:lpstr>Apprentices</vt:lpstr>
      <vt:lpstr>Role model</vt:lpstr>
      <vt:lpstr>Making things better</vt:lpstr>
      <vt:lpstr>Balance</vt:lpstr>
      <vt:lpstr>Solution/s?</vt:lpstr>
    </vt:vector>
  </TitlesOfParts>
  <Company>The University of Liverpool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is it difficult to find and retain clinical teachers</dc:title>
  <dc:creator>David Taylor</dc:creator>
  <cp:lastModifiedBy>David Taylor</cp:lastModifiedBy>
  <cp:revision>36</cp:revision>
  <dcterms:created xsi:type="dcterms:W3CDTF">2012-08-14T14:01:11Z</dcterms:created>
  <dcterms:modified xsi:type="dcterms:W3CDTF">2012-08-15T09:35:12Z</dcterms:modified>
</cp:coreProperties>
</file>